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29" r:id="rId2"/>
  </p:sldMasterIdLst>
  <p:notesMasterIdLst>
    <p:notesMasterId r:id="rId11"/>
  </p:notesMasterIdLst>
  <p:handoutMasterIdLst>
    <p:handoutMasterId r:id="rId12"/>
  </p:handoutMasterIdLst>
  <p:sldIdLst>
    <p:sldId id="460" r:id="rId3"/>
    <p:sldId id="433" r:id="rId4"/>
    <p:sldId id="454" r:id="rId5"/>
    <p:sldId id="461" r:id="rId6"/>
    <p:sldId id="462" r:id="rId7"/>
    <p:sldId id="466" r:id="rId8"/>
    <p:sldId id="465" r:id="rId9"/>
    <p:sldId id="464" r:id="rId10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FFFFCC"/>
    <a:srgbClr val="99FFCC"/>
    <a:srgbClr val="62FC95"/>
    <a:srgbClr val="313927"/>
    <a:srgbClr val="0000FF"/>
    <a:srgbClr val="66FF33"/>
    <a:srgbClr val="00421E"/>
    <a:srgbClr val="CCFFFF"/>
    <a:srgbClr val="4EF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3" autoAdjust="0"/>
    <p:restoredTop sz="98992" autoAdjust="0"/>
  </p:normalViewPr>
  <p:slideViewPr>
    <p:cSldViewPr>
      <p:cViewPr>
        <p:scale>
          <a:sx n="125" d="100"/>
          <a:sy n="125" d="100"/>
        </p:scale>
        <p:origin x="-1398" y="-5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Баланс бюджета</a:t>
            </a:r>
          </a:p>
        </c:rich>
      </c:tx>
      <c:layout>
        <c:manualLayout>
          <c:xMode val="edge"/>
          <c:yMode val="edge"/>
          <c:x val="0.3709548147036324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 1'!$C$2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numFmt formatCode="#,##0" sourceLinked="0"/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 1'!$B$3:$B$7</c:f>
              <c:strCache>
                <c:ptCount val="5"/>
                <c:pt idx="0">
                  <c:v>План 2022</c:v>
                </c:pt>
                <c:pt idx="1">
                  <c:v>План 2023</c:v>
                </c:pt>
                <c:pt idx="2">
                  <c:v>План 2023 второе чтение</c:v>
                </c:pt>
                <c:pt idx="3">
                  <c:v>План 2024 второе чтение</c:v>
                </c:pt>
                <c:pt idx="4">
                  <c:v>План 2025  второе чтение</c:v>
                </c:pt>
              </c:strCache>
            </c:strRef>
          </c:cat>
          <c:val>
            <c:numRef>
              <c:f>'с 1'!$C$3:$C$7</c:f>
              <c:numCache>
                <c:formatCode>0.0</c:formatCode>
                <c:ptCount val="5"/>
                <c:pt idx="0">
                  <c:v>995987.02</c:v>
                </c:pt>
                <c:pt idx="1">
                  <c:v>1372190.64</c:v>
                </c:pt>
                <c:pt idx="2">
                  <c:v>1377177.24</c:v>
                </c:pt>
                <c:pt idx="3">
                  <c:v>1378504.35</c:v>
                </c:pt>
                <c:pt idx="4">
                  <c:v>1391138.47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7952"/>
        <c:axId val="68343296"/>
      </c:barChart>
      <c:catAx>
        <c:axId val="68317952"/>
        <c:scaling>
          <c:orientation val="minMax"/>
        </c:scaling>
        <c:delete val="0"/>
        <c:axPos val="b"/>
        <c:majorTickMark val="out"/>
        <c:minorTickMark val="none"/>
        <c:tickLblPos val="nextTo"/>
        <c:crossAx val="68343296"/>
        <c:crosses val="autoZero"/>
        <c:auto val="1"/>
        <c:lblAlgn val="ctr"/>
        <c:lblOffset val="100"/>
        <c:noMultiLvlLbl val="0"/>
      </c:catAx>
      <c:valAx>
        <c:axId val="68343296"/>
        <c:scaling>
          <c:orientation val="minMax"/>
          <c:max val="1500000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68317952"/>
        <c:crosses val="autoZero"/>
        <c:crossBetween val="between"/>
        <c:majorUnit val="500000"/>
      </c:valAx>
    </c:plotArea>
    <c:plotVisOnly val="1"/>
    <c:dispBlanksAs val="gap"/>
    <c:showDLblsOverMax val="0"/>
  </c:chart>
  <c:spPr>
    <a:solidFill>
      <a:srgbClr val="FFFFCC"/>
    </a:solidFill>
  </c:spPr>
  <c:txPr>
    <a:bodyPr/>
    <a:lstStyle/>
    <a:p>
      <a:pPr>
        <a:defRPr>
          <a:solidFill>
            <a:srgbClr val="666633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Баланс бюджета</a:t>
            </a:r>
          </a:p>
        </c:rich>
      </c:tx>
      <c:layout>
        <c:manualLayout>
          <c:xMode val="edge"/>
          <c:yMode val="edge"/>
          <c:x val="0.3709548147036324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 1'!$C$2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numFmt formatCode="#,##0" sourceLinked="0"/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 1'!$B$3:$B$7</c:f>
              <c:strCache>
                <c:ptCount val="5"/>
                <c:pt idx="0">
                  <c:v>План 2022</c:v>
                </c:pt>
                <c:pt idx="1">
                  <c:v>План 2023</c:v>
                </c:pt>
                <c:pt idx="2">
                  <c:v>План 2023 второе чтение</c:v>
                </c:pt>
                <c:pt idx="3">
                  <c:v>План 2024 второе чтение</c:v>
                </c:pt>
                <c:pt idx="4">
                  <c:v>План 2025  второе чтение</c:v>
                </c:pt>
              </c:strCache>
            </c:strRef>
          </c:cat>
          <c:val>
            <c:numRef>
              <c:f>'с 1'!$C$3:$C$7</c:f>
              <c:numCache>
                <c:formatCode>0.0</c:formatCode>
                <c:ptCount val="5"/>
                <c:pt idx="0">
                  <c:v>995987.02</c:v>
                </c:pt>
                <c:pt idx="1">
                  <c:v>1372190.64</c:v>
                </c:pt>
                <c:pt idx="2">
                  <c:v>1377177.24</c:v>
                </c:pt>
                <c:pt idx="3">
                  <c:v>1378504.35</c:v>
                </c:pt>
                <c:pt idx="4">
                  <c:v>1391138.47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411648"/>
        <c:axId val="120413184"/>
      </c:barChart>
      <c:catAx>
        <c:axId val="120411648"/>
        <c:scaling>
          <c:orientation val="minMax"/>
        </c:scaling>
        <c:delete val="0"/>
        <c:axPos val="b"/>
        <c:majorTickMark val="out"/>
        <c:minorTickMark val="none"/>
        <c:tickLblPos val="nextTo"/>
        <c:crossAx val="120413184"/>
        <c:crosses val="autoZero"/>
        <c:auto val="1"/>
        <c:lblAlgn val="ctr"/>
        <c:lblOffset val="100"/>
        <c:noMultiLvlLbl val="0"/>
      </c:catAx>
      <c:valAx>
        <c:axId val="120413184"/>
        <c:scaling>
          <c:orientation val="minMax"/>
          <c:max val="1500000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20411648"/>
        <c:crosses val="autoZero"/>
        <c:crossBetween val="between"/>
        <c:majorUnit val="500000"/>
      </c:valAx>
    </c:plotArea>
    <c:plotVisOnly val="1"/>
    <c:dispBlanksAs val="gap"/>
    <c:showDLblsOverMax val="0"/>
  </c:chart>
  <c:spPr>
    <a:solidFill>
      <a:srgbClr val="FFFFCC"/>
    </a:solidFill>
  </c:spPr>
  <c:txPr>
    <a:bodyPr/>
    <a:lstStyle/>
    <a:p>
      <a:pPr>
        <a:defRPr>
          <a:solidFill>
            <a:srgbClr val="666633"/>
          </a:solidFill>
        </a:defRPr>
      </a:pPr>
      <a:endParaRPr lang="ru-RU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27666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7EC485-07E8-4E4B-81ED-25D3CA8E4D61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44518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27666" y="9444518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BE09545-6C3B-444C-8A14-2B956E5A8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9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7666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8BC0FB-3E8A-441E-880B-4D6E7F666151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259"/>
            <a:ext cx="5408930" cy="4474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5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937"/>
            <a:ext cx="2931929" cy="4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7666" y="9442937"/>
            <a:ext cx="2931929" cy="4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D2647B-A730-4259-BA73-A43100A4B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130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5321-C766-4B3D-A784-F806B20B2464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AA66-AA2C-4AE0-92D2-FE9DD9F26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5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F6F01-078B-4666-B8C7-87D9CAF782D5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D3F4-BDC3-4CF1-90ED-ECD403AEF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5C923-115E-4AE9-864C-EE24298AAFC3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DEC48-584C-415B-975A-BD7FEC79C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73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51373"/>
            <a:ext cx="8229600" cy="329207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D309D-45AB-4473-ACFB-D2340C89269D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13C34-9127-4BA2-81E5-1DEA44291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32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85725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51373"/>
            <a:ext cx="4038600" cy="329207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451373"/>
            <a:ext cx="4038600" cy="1588294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153966"/>
            <a:ext cx="4038600" cy="1589484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2DA92-7B2E-494E-A593-27786210AA93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7BCED-85CA-4DA1-8B07-C44A28E8E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56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5321-C766-4B3D-A784-F806B20B2464}" type="datetime1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06.12.2022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AA66-AA2C-4AE0-92D2-FE9DD9F26BDF}" type="slidenum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12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2F4B-1274-4B3E-80CD-B61B3865BA3F}" type="datetime1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06.12.2022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6414-7279-4428-8FD7-C3ACBE8DBCC7}" type="slidenum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34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9B931-7982-4EB0-8013-9A8D470E8A5D}" type="datetime1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06.12.2022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7171-926F-4E0E-A8BB-D0E482DDF3AB}" type="slidenum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681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F8A00-1166-4132-B6F3-51B5407ED89B}" type="datetime1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06.12.2022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BB8A-8040-461C-A196-035F4515DC29}" type="slidenum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029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AD8B-BC4F-40D1-8BAF-D8AD8F44BD9B}" type="datetime1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06.12.2022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F2E9-7B28-4050-B086-3F9B5080BE0D}" type="slidenum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92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0C18B-8BE3-4615-8DFB-190ECF55BC1E}" type="datetime1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06.12.2022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4DB3D-35B7-49D4-A976-7D13DD21D834}" type="slidenum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2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2F4B-1274-4B3E-80CD-B61B3865BA3F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6414-7279-4428-8FD7-C3ACBE8DB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908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63B0-8F3C-4904-BDF3-65D6C5169DC4}" type="datetime1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06.12.2022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E760-0F0A-4F99-991C-D2916E4D2F95}" type="slidenum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83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D6114-FB9A-482F-8341-CCB0E7C43F84}" type="datetime1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06.12.2022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CB3B5-7F1F-4A00-9F4B-FB6934BB0AC8}" type="slidenum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825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830263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4019550"/>
            <a:ext cx="155575" cy="1174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4665663"/>
            <a:ext cx="4762500" cy="477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8765-21E2-4E69-B103-2F6BB10E3661}" type="datetime1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06.12.2022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311B-D375-489D-AD2C-B0D7883E78F3}" type="slidenum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457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F6F01-078B-4666-B8C7-87D9CAF782D5}" type="datetime1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06.12.2022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D3F4-BDC3-4CF1-90ED-ECD403AEFF2F}" type="slidenum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7091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5C923-115E-4AE9-864C-EE24298AAFC3}" type="datetime1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06.12.2022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DEC48-584C-415B-975A-BD7FEC79C46F}" type="slidenum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01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51373"/>
            <a:ext cx="8229600" cy="329207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D309D-45AB-4473-ACFB-D2340C89269D}" type="datetime1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06.12.2022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13C34-9127-4BA2-81E5-1DEA44291F44}" type="slidenum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1909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85725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51373"/>
            <a:ext cx="4038600" cy="329207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451373"/>
            <a:ext cx="4038600" cy="1588294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153966"/>
            <a:ext cx="4038600" cy="1589484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2DA92-7B2E-494E-A593-27786210AA93}" type="datetime1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06.12.2022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7BCED-85CA-4DA1-8B07-C44A28E8E60E}" type="slidenum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12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9B931-7982-4EB0-8013-9A8D470E8A5D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7171-926F-4E0E-A8BB-D0E482DDF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22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F8A00-1166-4132-B6F3-51B5407ED89B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BB8A-8040-461C-A196-035F4515D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2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AD8B-BC4F-40D1-8BAF-D8AD8F44BD9B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F2E9-7B28-4050-B086-3F9B5080B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0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0C18B-8BE3-4615-8DFB-190ECF55BC1E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4DB3D-35B7-49D4-A976-7D13DD21D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29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63B0-8F3C-4904-BDF3-65D6C5169DC4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E760-0F0A-4F99-991C-D2916E4D2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03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D6114-FB9A-482F-8341-CCB0E7C43F84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CB3B5-7F1F-4A00-9F4B-FB6934BB0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15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830263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4019550"/>
            <a:ext cx="155575" cy="1174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4665663"/>
            <a:ext cx="4762500" cy="477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8765-21E2-4E69-B103-2F6BB10E3661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311B-D375-489D-AD2C-B0D7883E7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8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89000"/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PastelsSmooth/>
                    </a14:imgEffect>
                    <a14:imgEffect>
                      <a14:colorTemperature colorTemp="4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63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6350"/>
            <a:ext cx="4762500" cy="4794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0975"/>
            <a:ext cx="82296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E87B1-F77A-4F77-93E3-32DFFB875137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4637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BBB619-6E5A-4892-9F2F-326C3BC90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8" r:id="rId9"/>
    <p:sldLayoutId id="2147483824" r:id="rId10"/>
    <p:sldLayoutId id="2147483825" r:id="rId11"/>
    <p:sldLayoutId id="2147483826" r:id="rId12"/>
    <p:sldLayoutId id="2147483827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8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63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6350"/>
            <a:ext cx="4762500" cy="4794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0975"/>
            <a:ext cx="82296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E87B1-F77A-4F77-93E3-32DFFB875137}" type="datetime1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06.12.2022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4637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BBB619-6E5A-4892-9F2F-326C3BC90E1B}" type="slidenum">
              <a:rPr lang="ru-RU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831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750" y="483518"/>
            <a:ext cx="8229600" cy="107382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</a:rPr>
              <a:t>Доклад председателя</a:t>
            </a:r>
            <a:br>
              <a:rPr lang="ru-RU" sz="2400" b="1" dirty="0" smtClean="0">
                <a:solidFill>
                  <a:srgbClr val="666633"/>
                </a:solidFill>
              </a:rPr>
            </a:br>
            <a:r>
              <a:rPr lang="ru-RU" sz="2400" b="1" dirty="0" smtClean="0">
                <a:solidFill>
                  <a:srgbClr val="666633"/>
                </a:solidFill>
              </a:rPr>
              <a:t>Финансово-бюджетной палаты Пестречинского района</a:t>
            </a:r>
            <a:br>
              <a:rPr lang="ru-RU" sz="2400" b="1" dirty="0" smtClean="0">
                <a:solidFill>
                  <a:srgbClr val="666633"/>
                </a:solidFill>
              </a:rPr>
            </a:br>
            <a:r>
              <a:rPr lang="ru-RU" sz="2400" b="1" dirty="0" smtClean="0">
                <a:solidFill>
                  <a:srgbClr val="666633"/>
                </a:solidFill>
              </a:rPr>
              <a:t>Товкалева Геннадия Петровича</a:t>
            </a:r>
            <a:endParaRPr lang="ru-RU" sz="2400" dirty="0" smtClean="0">
              <a:solidFill>
                <a:srgbClr val="666633"/>
              </a:solidFill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323850" y="1995488"/>
            <a:ext cx="8229600" cy="230505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О  бюджете Пестречинского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годов 2 чтение.</a:t>
            </a:r>
            <a:endParaRPr lang="ru-RU" sz="3600" b="1" dirty="0">
              <a:solidFill>
                <a:srgbClr val="6666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b="1" dirty="0" smtClean="0">
              <a:solidFill>
                <a:srgbClr val="003A1A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649162" y="4227934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514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267495"/>
            <a:ext cx="8229600" cy="578367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основных параметров бюджета </a:t>
            </a:r>
            <a:b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годы во втором чтении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735495"/>
              </p:ext>
            </p:extLst>
          </p:nvPr>
        </p:nvGraphicFramePr>
        <p:xfrm>
          <a:off x="251520" y="1059582"/>
          <a:ext cx="8568952" cy="2160240"/>
        </p:xfrm>
        <a:graphic>
          <a:graphicData uri="http://schemas.openxmlformats.org/drawingml/2006/table">
            <a:tbl>
              <a:tblPr/>
              <a:tblGrid>
                <a:gridCol w="2005875"/>
                <a:gridCol w="914960"/>
                <a:gridCol w="891499"/>
                <a:gridCol w="1184756"/>
                <a:gridCol w="1082116"/>
                <a:gridCol w="906163"/>
                <a:gridCol w="1583583"/>
              </a:tblGrid>
              <a:tr h="506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Доходы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Расходы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Увеличение бюджета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Динамика бюджета, 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Дифицит+  профицит-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Обеспеченность доходами, 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4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2022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995987,0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995987,0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214302,0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127,42%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4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2023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1372190,6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1372190,6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376203,6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137,77%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17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2023 второе чтение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1377177,2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1377177,2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4986,6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100,36%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17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2024 второе чтение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1378504,4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1378504,4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1327,1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100,10%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17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2025  второе чтение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1391138,5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1391138,5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12634,1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100,92%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618031"/>
              </p:ext>
            </p:extLst>
          </p:nvPr>
        </p:nvGraphicFramePr>
        <p:xfrm>
          <a:off x="251520" y="3219822"/>
          <a:ext cx="8547847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9794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8956" y="170902"/>
            <a:ext cx="7791477" cy="816672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перечисления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бюджетов бюджетной системы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РФ второе чтение.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3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5536" y="3867894"/>
            <a:ext cx="8352928" cy="76944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666633"/>
                </a:solidFill>
              </a:rPr>
              <a:t>Увеличение </a:t>
            </a:r>
            <a:r>
              <a:rPr lang="ru-RU" sz="2200" b="1" dirty="0">
                <a:solidFill>
                  <a:srgbClr val="666633"/>
                </a:solidFill>
              </a:rPr>
              <a:t>по статье Субсидии </a:t>
            </a:r>
            <a:r>
              <a:rPr lang="ru-RU" sz="2200" b="1" dirty="0" smtClean="0">
                <a:solidFill>
                  <a:srgbClr val="666633"/>
                </a:solidFill>
              </a:rPr>
              <a:t> на 4 000 тыс. руб.</a:t>
            </a:r>
          </a:p>
          <a:p>
            <a:r>
              <a:rPr lang="ru-RU" sz="2200" b="1" dirty="0" smtClean="0">
                <a:solidFill>
                  <a:srgbClr val="666633"/>
                </a:solidFill>
              </a:rPr>
              <a:t>Увеличение по статье Субвенции на 987 тыс</a:t>
            </a:r>
            <a:r>
              <a:rPr lang="ru-RU" sz="2200" b="1" dirty="0" smtClean="0">
                <a:solidFill>
                  <a:srgbClr val="666633"/>
                </a:solidFill>
              </a:rPr>
              <a:t>. </a:t>
            </a:r>
            <a:r>
              <a:rPr lang="ru-RU" sz="2200" b="1" dirty="0" smtClean="0">
                <a:solidFill>
                  <a:srgbClr val="666633"/>
                </a:solidFill>
              </a:rPr>
              <a:t>руб.</a:t>
            </a:r>
            <a:endParaRPr lang="ru-RU" sz="2200" b="1" dirty="0">
              <a:solidFill>
                <a:srgbClr val="666633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46059"/>
              </p:ext>
            </p:extLst>
          </p:nvPr>
        </p:nvGraphicFramePr>
        <p:xfrm>
          <a:off x="395537" y="1203598"/>
          <a:ext cx="8352927" cy="2664295"/>
        </p:xfrm>
        <a:graphic>
          <a:graphicData uri="http://schemas.openxmlformats.org/drawingml/2006/table">
            <a:tbl>
              <a:tblPr/>
              <a:tblGrid>
                <a:gridCol w="3261869"/>
                <a:gridCol w="1490658"/>
                <a:gridCol w="936104"/>
                <a:gridCol w="1080120"/>
                <a:gridCol w="851004"/>
                <a:gridCol w="733172"/>
              </a:tblGrid>
              <a:tr h="2474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Первое чтение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Второе чтение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Увеличение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842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Субсидии бюджетам бюджетной системы Российской Федерации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183223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187223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136830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90357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842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560665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561651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565631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566943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592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68890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68890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69585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70473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94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ВСЕГО Безвозмездные перечисления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812777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817764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4987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772046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727773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511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785786" y="23639"/>
            <a:ext cx="8001056" cy="60389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расходов по </a:t>
            </a:r>
            <a:r>
              <a:rPr lang="ru-RU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ведомственной структуре расходов</a:t>
            </a:r>
            <a:endParaRPr lang="ru-RU" sz="2400" b="1" dirty="0" smtClean="0"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4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5568" y="4011910"/>
            <a:ext cx="8272788" cy="92333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endParaRPr lang="ru-RU" sz="1800" b="1" dirty="0" smtClean="0">
              <a:solidFill>
                <a:srgbClr val="666633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Исполнительный </a:t>
            </a:r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комитет Пестречинского района        </a:t>
            </a:r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987,1 </a:t>
            </a:r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тыс. руб.</a:t>
            </a:r>
          </a:p>
          <a:p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Финансово бюджетная палата                                          4000,0 </a:t>
            </a:r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тыс. руб.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313011"/>
              </p:ext>
            </p:extLst>
          </p:nvPr>
        </p:nvGraphicFramePr>
        <p:xfrm>
          <a:off x="331660" y="915566"/>
          <a:ext cx="8266695" cy="3096346"/>
        </p:xfrm>
        <a:graphic>
          <a:graphicData uri="http://schemas.openxmlformats.org/drawingml/2006/table">
            <a:tbl>
              <a:tblPr/>
              <a:tblGrid>
                <a:gridCol w="2906142"/>
                <a:gridCol w="1325081"/>
                <a:gridCol w="1008868"/>
                <a:gridCol w="1008868"/>
                <a:gridCol w="1008868"/>
                <a:gridCol w="1008868"/>
              </a:tblGrid>
              <a:tr h="2277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Ведомства Пестречинского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Первое чтение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Второе чтение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Рост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7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Совет Пестречинского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14 910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14 910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15 050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15 450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72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Исполнительный комитет Пестречинского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71 360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72 346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71 294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73 374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7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Финансово-бюджетная палата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32 460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36 460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32 510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33 061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72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Палата имущественных и земельных отношений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2 879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81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Отдел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1 024 441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1 024 441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1 006 238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993 359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9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Отдел физической культуры, спорта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90 097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90 097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90 013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90 599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7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Отдел культуры и кинематографии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125 725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125 725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125 821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126 537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72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Централизованная бухгалтерия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10 520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10 520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10 513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10 549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7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1 372 191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4 987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1 354 118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1 345 808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897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792012" y="267521"/>
            <a:ext cx="8001056" cy="60389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расходов с дополнительно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выделенным финансированием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5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31660" y="1059582"/>
            <a:ext cx="8488812" cy="313932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endParaRPr lang="ru-RU" sz="1800" b="1" dirty="0" smtClean="0">
              <a:solidFill>
                <a:srgbClr val="666633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Исполнительный комитет Пестречинского района </a:t>
            </a:r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endParaRPr lang="ru-RU" sz="1800" b="1" dirty="0" smtClean="0">
              <a:solidFill>
                <a:srgbClr val="666633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*Работа органов ЗАГС                                                         </a:t>
            </a:r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987,1 </a:t>
            </a:r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тыс. руб</a:t>
            </a:r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800" b="1" dirty="0" smtClean="0">
              <a:solidFill>
                <a:srgbClr val="666633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    </a:t>
            </a:r>
            <a:endParaRPr lang="ru-RU" sz="1800" b="1" dirty="0" smtClean="0">
              <a:solidFill>
                <a:srgbClr val="666633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b="1" dirty="0" smtClean="0">
              <a:solidFill>
                <a:srgbClr val="666633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b="1" dirty="0">
              <a:solidFill>
                <a:srgbClr val="666633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Финансово Бюджетная палата </a:t>
            </a:r>
          </a:p>
          <a:p>
            <a:endParaRPr lang="ru-RU" sz="1800" b="1" dirty="0" smtClean="0">
              <a:solidFill>
                <a:srgbClr val="666633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Комплексное развитие сельских территорий                </a:t>
            </a:r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18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000 тыс. руб.	 </a:t>
            </a:r>
          </a:p>
          <a:p>
            <a:endParaRPr lang="ru-RU" sz="1800" b="1" dirty="0" smtClean="0">
              <a:solidFill>
                <a:srgbClr val="66663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54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792012" y="267521"/>
            <a:ext cx="8001056" cy="60389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на выделение финансирования по сверх сценарным условиям развития на 2023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6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906677"/>
              </p:ext>
            </p:extLst>
          </p:nvPr>
        </p:nvGraphicFramePr>
        <p:xfrm>
          <a:off x="395536" y="1059582"/>
          <a:ext cx="8280920" cy="3726389"/>
        </p:xfrm>
        <a:graphic>
          <a:graphicData uri="http://schemas.openxmlformats.org/drawingml/2006/table">
            <a:tbl>
              <a:tblPr/>
              <a:tblGrid>
                <a:gridCol w="2737042"/>
                <a:gridCol w="1316172"/>
                <a:gridCol w="4227706"/>
              </a:tblGrid>
              <a:tr h="364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515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Государственное управление</a:t>
                      </a:r>
                      <a:endParaRPr lang="ru-RU" sz="1800" b="0" i="0" u="none" strike="noStrike" dirty="0">
                        <a:solidFill>
                          <a:srgbClr val="6666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ГСМ и содержание автотранспорта, Антитеррористическая безопасность, внештатные сотрудники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728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ЖКХ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Уличное освещение, ремонт общественной бани, содержание дорог  в зимний и летний период, содержание парков и скверов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67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Коммунальные услуги, Антитеррористическая </a:t>
                      </a:r>
                      <a:r>
                        <a:rPr lang="ru-RU" sz="16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защищенность </a:t>
                      </a:r>
                      <a:r>
                        <a:rPr lang="ru-RU" sz="16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объектов, школьные перевозки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1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Антитеррористическая </a:t>
                      </a:r>
                      <a:r>
                        <a:rPr lang="ru-RU" sz="16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защищенность </a:t>
                      </a:r>
                      <a:r>
                        <a:rPr lang="ru-RU" sz="16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1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на местное </a:t>
                      </a:r>
                      <a:r>
                        <a:rPr lang="ru-RU" sz="16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телевидение</a:t>
                      </a:r>
                      <a:endParaRPr lang="ru-RU" sz="1600" b="0" i="0" u="none" strike="noStrike" dirty="0">
                        <a:solidFill>
                          <a:srgbClr val="6666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1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662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267495"/>
            <a:ext cx="8229600" cy="578367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основных параметров бюджета </a:t>
            </a:r>
            <a:b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годы во втором чтении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7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264776"/>
              </p:ext>
            </p:extLst>
          </p:nvPr>
        </p:nvGraphicFramePr>
        <p:xfrm>
          <a:off x="251520" y="1059582"/>
          <a:ext cx="8568952" cy="2160240"/>
        </p:xfrm>
        <a:graphic>
          <a:graphicData uri="http://schemas.openxmlformats.org/drawingml/2006/table">
            <a:tbl>
              <a:tblPr/>
              <a:tblGrid>
                <a:gridCol w="2005875"/>
                <a:gridCol w="914960"/>
                <a:gridCol w="891499"/>
                <a:gridCol w="1184756"/>
                <a:gridCol w="1082116"/>
                <a:gridCol w="906163"/>
                <a:gridCol w="1583583"/>
              </a:tblGrid>
              <a:tr h="506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Доходы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Расходы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Увеличение бюджета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Динамика бюджета, 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Дифицит+  профицит-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Обеспеченность доходами, 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4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2022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995987,0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995987,0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214302,0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127,42%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4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2023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1372190,6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1372190,6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376203,6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137,77%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17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2023 второе чтение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1377177,2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1377177,2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4986,6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100,36%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17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2024 второе чтение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1378504,4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1378504,4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1327,1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100,10%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17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2025  второе чтение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1391138,5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1391138,5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12634,1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100,92%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697554"/>
              </p:ext>
            </p:extLst>
          </p:nvPr>
        </p:nvGraphicFramePr>
        <p:xfrm>
          <a:off x="251520" y="3219822"/>
          <a:ext cx="8547847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4928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750" y="483518"/>
            <a:ext cx="8229600" cy="107382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</a:rPr>
              <a:t>Доклад председателя</a:t>
            </a:r>
            <a:br>
              <a:rPr lang="ru-RU" sz="2400" b="1" dirty="0" smtClean="0">
                <a:solidFill>
                  <a:srgbClr val="666633"/>
                </a:solidFill>
              </a:rPr>
            </a:br>
            <a:r>
              <a:rPr lang="ru-RU" sz="2400" b="1" dirty="0" smtClean="0">
                <a:solidFill>
                  <a:srgbClr val="666633"/>
                </a:solidFill>
              </a:rPr>
              <a:t>Финансово-бюджетной палаты Пестречинского района</a:t>
            </a:r>
            <a:br>
              <a:rPr lang="ru-RU" sz="2400" b="1" dirty="0" smtClean="0">
                <a:solidFill>
                  <a:srgbClr val="666633"/>
                </a:solidFill>
              </a:rPr>
            </a:br>
            <a:r>
              <a:rPr lang="ru-RU" sz="2400" b="1" dirty="0" smtClean="0">
                <a:solidFill>
                  <a:srgbClr val="666633"/>
                </a:solidFill>
              </a:rPr>
              <a:t>Товкалева Геннадия Петровича</a:t>
            </a:r>
            <a:endParaRPr lang="ru-RU" sz="2400" dirty="0" smtClean="0">
              <a:solidFill>
                <a:srgbClr val="666633"/>
              </a:solidFill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323850" y="1995488"/>
            <a:ext cx="8229600" cy="230505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О  бюджете Пестречинского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годов 2 чтение.</a:t>
            </a:r>
            <a:endParaRPr lang="ru-RU" sz="3600" b="1" dirty="0">
              <a:solidFill>
                <a:srgbClr val="6666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b="1" dirty="0" smtClean="0">
              <a:solidFill>
                <a:srgbClr val="003A1A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649162" y="4227934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79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13099</TotalTime>
  <Words>569</Words>
  <Application>Microsoft Office PowerPoint</Application>
  <PresentationFormat>Экран (16:9)</PresentationFormat>
  <Paragraphs>234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Поток</vt:lpstr>
      <vt:lpstr>1_Поток</vt:lpstr>
      <vt:lpstr>Доклад председателя Финансово-бюджетной палаты Пестречинского района Товкалева Геннадия Петровича</vt:lpstr>
      <vt:lpstr>Динамика основных параметров бюджета  на 2023 - 2025 годы во втором чтении</vt:lpstr>
      <vt:lpstr>Безвозмездные перечисления от других бюджетов бюджетной системы РФ второе чтение. </vt:lpstr>
      <vt:lpstr>Бюджет расходов по ведомственной структуре расходов</vt:lpstr>
      <vt:lpstr>Виды расходов с дополнительно выделенным финансированием на 2023 год </vt:lpstr>
      <vt:lpstr>Заявка на выделение финансирования по сверх сценарным условиям развития на 2023 год </vt:lpstr>
      <vt:lpstr>Динамика основных параметров бюджета  на 2023 - 2025 годы во втором чтении</vt:lpstr>
      <vt:lpstr>Доклад председателя Финансово-бюджетной палаты Пестречинского района Товкалева Геннадия Петровича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 Строева</dc:creator>
  <cp:lastModifiedBy>Pest-Gennady-fo</cp:lastModifiedBy>
  <cp:revision>838</cp:revision>
  <cp:lastPrinted>2018-11-20T07:27:19Z</cp:lastPrinted>
  <dcterms:created xsi:type="dcterms:W3CDTF">2011-10-06T06:04:06Z</dcterms:created>
  <dcterms:modified xsi:type="dcterms:W3CDTF">2022-12-06T11:11:31Z</dcterms:modified>
</cp:coreProperties>
</file>